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30"/>
  </p:notesMasterIdLst>
  <p:handoutMasterIdLst>
    <p:handoutMasterId r:id="rId31"/>
  </p:handoutMasterIdLst>
  <p:sldIdLst>
    <p:sldId id="297" r:id="rId5"/>
    <p:sldId id="354" r:id="rId6"/>
    <p:sldId id="355" r:id="rId7"/>
    <p:sldId id="356" r:id="rId8"/>
    <p:sldId id="357" r:id="rId9"/>
    <p:sldId id="329" r:id="rId10"/>
    <p:sldId id="358" r:id="rId11"/>
    <p:sldId id="359" r:id="rId12"/>
    <p:sldId id="338" r:id="rId13"/>
    <p:sldId id="352" r:id="rId14"/>
    <p:sldId id="361" r:id="rId15"/>
    <p:sldId id="362" r:id="rId16"/>
    <p:sldId id="360" r:id="rId17"/>
    <p:sldId id="346" r:id="rId18"/>
    <p:sldId id="345" r:id="rId19"/>
    <p:sldId id="341" r:id="rId20"/>
    <p:sldId id="353" r:id="rId21"/>
    <p:sldId id="363" r:id="rId22"/>
    <p:sldId id="364" r:id="rId23"/>
    <p:sldId id="365" r:id="rId24"/>
    <p:sldId id="304" r:id="rId25"/>
    <p:sldId id="311" r:id="rId26"/>
    <p:sldId id="312" r:id="rId27"/>
    <p:sldId id="313" r:id="rId28"/>
    <p:sldId id="318" r:id="rId2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  <a:srgbClr val="FF9900"/>
    <a:srgbClr val="FF0000"/>
    <a:srgbClr val="FF6600"/>
    <a:srgbClr val="C2D69A"/>
    <a:srgbClr val="1F497D"/>
    <a:srgbClr val="FF6699"/>
    <a:srgbClr val="F5F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tse Scholten" userId="S::jscholten13@st.noorderpoort.nl::4a6144e8-0375-4bcc-93ea-f79bb98c84af" providerId="AD" clId="Web-{39C4FB1C-945E-4E0A-A7EB-FBA067B350FD}"/>
    <pc:docChg chg="addSld">
      <pc:chgData name="Jitse Scholten" userId="S::jscholten13@st.noorderpoort.nl::4a6144e8-0375-4bcc-93ea-f79bb98c84af" providerId="AD" clId="Web-{39C4FB1C-945E-4E0A-A7EB-FBA067B350FD}" dt="2018-06-11T16:18:01.252" v="0"/>
      <pc:docMkLst>
        <pc:docMk/>
      </pc:docMkLst>
      <pc:sldChg chg="new">
        <pc:chgData name="Jitse Scholten" userId="S::jscholten13@st.noorderpoort.nl::4a6144e8-0375-4bcc-93ea-f79bb98c84af" providerId="AD" clId="Web-{39C4FB1C-945E-4E0A-A7EB-FBA067B350FD}" dt="2018-06-11T16:18:01.252" v="0"/>
        <pc:sldMkLst>
          <pc:docMk/>
          <pc:sldMk cId="673470311" sldId="3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F067BA-D15F-4093-AA32-4570B7B644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 om de opmaakprofielen van de modeltekst te bewerken</a:t>
            </a:r>
          </a:p>
          <a:p>
            <a:pPr lvl="1"/>
            <a:r>
              <a:rPr lang="en-GB" noProof="0"/>
              <a:t>Tweede niveau</a:t>
            </a:r>
          </a:p>
          <a:p>
            <a:pPr lvl="2"/>
            <a:r>
              <a:rPr lang="en-GB" noProof="0"/>
              <a:t>Derde niveau</a:t>
            </a:r>
          </a:p>
          <a:p>
            <a:pPr lvl="3"/>
            <a:r>
              <a:rPr lang="en-GB" noProof="0"/>
              <a:t>Vierde niveau</a:t>
            </a:r>
          </a:p>
          <a:p>
            <a:pPr lvl="4"/>
            <a:r>
              <a:rPr lang="en-GB" noProof="0"/>
              <a:t>Vijfde niveau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FFD52C-5E58-4638-A62D-A63B6D218B85}" type="slidenum">
              <a:rPr lang="en-GB" altLang="nl-NL"/>
              <a:pPr>
                <a:defRPr/>
              </a:pPr>
              <a:t>‹nr.›</a:t>
            </a:fld>
            <a:endParaRPr lang="en-GB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C3E2B3-A578-4B51-87B5-93EA706A37FE}" type="slidenum">
              <a:rPr lang="en-GB" altLang="nl-NL" smtClean="0"/>
              <a:pPr/>
              <a:t>1</a:t>
            </a:fld>
            <a:endParaRPr lang="en-GB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D212A-3B62-4462-9D33-6295BDB439B6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60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4948B7-4604-408C-9BD6-8D6EB6554CC2}" type="slidenum">
              <a:rPr lang="en-GB" altLang="nl-NL" smtClean="0"/>
              <a:pPr/>
              <a:t>21</a:t>
            </a:fld>
            <a:endParaRPr lang="en-GB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855F0999-EE76-46C0-B69D-84BDB12C6EE7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2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2486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5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28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7808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56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1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C0929-AF1A-4BF8-8F22-0CDCAB03A6FF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79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343D0-748B-4806-AD42-DA287C392C94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2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246E8-D6A7-453C-884F-FD754F13C24C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664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0460E-04E7-4AFD-802D-2E0C46742E2A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0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D91F7-151B-40D1-95AA-125AE04EE3E6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632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D4057-1380-4885-A0D9-6F648AD86E56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3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72750-C940-457B-B50F-20425DC592CA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1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BFE5F-5A6C-4509-A565-72E71C0A3487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839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28A5C-21BA-418E-A64C-6E819445E96D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42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B2D47-716A-420D-A554-6A09EACD814D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569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AEE5871-DB5E-481F-8C87-329BF3933DF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38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4A-S9TkTBY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s.nl/nl-nl/nieuws/2019/26/minder-zelfdodingen-in-2018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TgXIaUxfl6o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276225" y="1341438"/>
            <a:ext cx="8353425" cy="5111750"/>
          </a:xfrm>
        </p:spPr>
        <p:txBody>
          <a:bodyPr/>
          <a:lstStyle/>
          <a:p>
            <a:pPr>
              <a:spcBef>
                <a:spcPct val="20000"/>
              </a:spcBef>
            </a:pPr>
            <a:br>
              <a:rPr lang="nl-NL" altLang="nl-NL" sz="2400" b="1">
                <a:solidFill>
                  <a:srgbClr val="FF9900"/>
                </a:solidFill>
              </a:rPr>
            </a:br>
            <a:br>
              <a:rPr lang="nl-NL" altLang="nl-NL" sz="2400" b="1">
                <a:solidFill>
                  <a:srgbClr val="FF9900"/>
                </a:solidFill>
              </a:rPr>
            </a:b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> </a:t>
            </a:r>
            <a:br>
              <a:rPr lang="nl-NL" altLang="nl-NL" sz="2400" b="1">
                <a:solidFill>
                  <a:srgbClr val="FF9900"/>
                </a:solidFill>
              </a:rPr>
            </a:br>
            <a:br>
              <a:rPr lang="nl-NL" altLang="nl-NL" sz="2400" b="1">
                <a:solidFill>
                  <a:srgbClr val="FF9900"/>
                </a:solidFill>
              </a:rPr>
            </a:br>
            <a:br>
              <a:rPr lang="nl-NL" altLang="nl-NL" sz="2400" b="1">
                <a:solidFill>
                  <a:srgbClr val="7F7F7F"/>
                </a:solidFill>
              </a:rPr>
            </a:br>
            <a:br>
              <a:rPr lang="nl-NL" altLang="nl-NL" sz="2400" b="1">
                <a:solidFill>
                  <a:srgbClr val="FF9900"/>
                </a:solidFill>
              </a:rPr>
            </a:br>
            <a:br>
              <a:rPr lang="nl-NL" altLang="nl-NL" sz="2400" b="1">
                <a:solidFill>
                  <a:srgbClr val="FF9900"/>
                </a:solidFill>
              </a:rPr>
            </a:br>
            <a:br>
              <a:rPr lang="nl-NL" altLang="nl-NL" sz="2400" b="1">
                <a:solidFill>
                  <a:srgbClr val="FF9900"/>
                </a:solidFill>
              </a:rPr>
            </a:br>
            <a:br>
              <a:rPr lang="nl-NL" altLang="nl-NL" sz="2400" b="1">
                <a:solidFill>
                  <a:srgbClr val="FF9900"/>
                </a:solidFill>
              </a:rPr>
            </a:br>
            <a:br>
              <a:rPr lang="nl-NL" altLang="nl-NL" sz="2400" b="1">
                <a:solidFill>
                  <a:srgbClr val="FF9900"/>
                </a:solidFill>
              </a:rPr>
            </a:br>
            <a:br>
              <a:rPr lang="nl-NL" altLang="nl-NL" sz="2400" b="1">
                <a:solidFill>
                  <a:srgbClr val="FF9900"/>
                </a:solidFill>
              </a:rPr>
            </a:br>
            <a:r>
              <a:rPr lang="nl-NL" altLang="nl-NL" sz="2400" b="1">
                <a:solidFill>
                  <a:srgbClr val="FF9900"/>
                </a:solidFill>
              </a:rPr>
              <a:t>	</a:t>
            </a:r>
            <a:br>
              <a:rPr lang="nl-NL" altLang="nl-NL" sz="2400" b="1">
                <a:solidFill>
                  <a:srgbClr val="FF9900"/>
                </a:solidFill>
              </a:rPr>
            </a:br>
            <a:br>
              <a:rPr lang="nl-NL" altLang="nl-NL" sz="2800" b="1">
                <a:solidFill>
                  <a:srgbClr val="FF9900"/>
                </a:solidFill>
              </a:rPr>
            </a:br>
            <a:br>
              <a:rPr lang="nl-NL" altLang="nl-NL" sz="2800" b="1">
                <a:solidFill>
                  <a:srgbClr val="FF9900"/>
                </a:solidFill>
              </a:rPr>
            </a:br>
            <a:endParaRPr lang="nl-NL" altLang="nl-NL" sz="2400" b="1" i="1">
              <a:solidFill>
                <a:srgbClr val="595959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311860" y="445698"/>
            <a:ext cx="200567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Suïcide</a:t>
            </a:r>
          </a:p>
        </p:txBody>
      </p:sp>
      <p:pic>
        <p:nvPicPr>
          <p:cNvPr id="4100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1" y="2301922"/>
            <a:ext cx="291941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395536" y="758859"/>
            <a:ext cx="8229600" cy="633412"/>
          </a:xfrm>
        </p:spPr>
        <p:txBody>
          <a:bodyPr/>
          <a:lstStyle/>
          <a:p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Waarom kiezen mensen voor zelfmoord?</a:t>
            </a:r>
            <a:endParaRPr lang="nl-NL" altLang="nl-NL" sz="2200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78425" y="1567477"/>
            <a:ext cx="7655950" cy="4405619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Altijd meer dan één reden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Plm. 50 % vanwege een psychische kwaal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Kwetsbaarheid door allerlei oorzaken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Bijkomende stress door: verlies, uitstoting, pesten, bevingen, financiële problemen, veranderingen, ….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Gebruik van middelen (drank en drugs) is extra risico!</a:t>
            </a:r>
          </a:p>
          <a:p>
            <a:pPr>
              <a:buFont typeface="Arial" charset="0"/>
              <a:buChar char="•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Wat voor de één het allerergste is, kan voor de ander slechts een rimpeling zijn….  Ook daarom: niet oordelen</a:t>
            </a:r>
          </a:p>
          <a:p>
            <a:pPr>
              <a:buFont typeface="Arial" charset="0"/>
              <a:buChar char="•"/>
              <a:defRPr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2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8270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Gevoelswereld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persoon ervaart hoofdzakelijk negatieve gevoelens,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kan niet meer genieten, 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heeft een negatieve stemming en 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voelt zich somber, moe, wanhopig, minderwaardig, machteloos, hulpeloos, hopeloos; 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ook agressieve gevoelens zijn vaak aanwezig. 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54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Geheugenblokkade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Gebeurt vaak wanneer de negatieve herinneringen de bovenhand krijgen op positieve herinneringen. 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Men kan zich ook niet meer goed herinneren hoe men ervoor kan zorgen dat men zich beter gaat voelen. 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Suïcide-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ideatie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Het actief denken aan of overwegen van suïcide of een suïcidepoging als gedrag om ervaren problemen te verminderen of op te lossen.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1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725079" y="690085"/>
            <a:ext cx="7416031" cy="1143000"/>
          </a:xfrm>
        </p:spPr>
        <p:txBody>
          <a:bodyPr/>
          <a:lstStyle/>
          <a:p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Zelfmoord voorkomen</a:t>
            </a: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725079" y="1664209"/>
            <a:ext cx="7607760" cy="4367882"/>
          </a:xfrm>
        </p:spPr>
        <p:txBody>
          <a:bodyPr>
            <a:normAutofit fontScale="92500" lnSpcReduction="10000"/>
          </a:bodyPr>
          <a:lstStyle/>
          <a:p>
            <a:pPr marL="274638" lvl="1" indent="-274638"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Deskundigheid vergroten o.a. door trainingen</a:t>
            </a:r>
            <a:b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Doorbreken taboe</a:t>
            </a: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endParaRPr lang="nl-NL" altLang="nl-N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Sneller en gemakkelijker naar effectieve hulp</a:t>
            </a: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endParaRPr lang="nl-NL" altLang="nl-N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Publiek en filmavonden jaarlijkse cyclus</a:t>
            </a: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endParaRPr lang="nl-NL" altLang="nl-N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  <a:defRPr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op Noorderpoort College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nl-NL" alt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648909" y="523568"/>
            <a:ext cx="8229600" cy="1143000"/>
          </a:xfrm>
        </p:spPr>
        <p:txBody>
          <a:bodyPr/>
          <a:lstStyle/>
          <a:p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vooroordelen </a:t>
            </a:r>
            <a:endParaRPr lang="nl-NL" altLang="nl-NL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825910" y="1666568"/>
            <a:ext cx="7359445" cy="438027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menen het niet echt  &gt; Na een poging doet 40% een nieuwe poging 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er over praat doet het toch niet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Suïcide is erfelijk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Zelfdoding is impulsief 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kunt er maar beter niet over beginnen het brengt andere op idee 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Filmpje </a:t>
            </a:r>
            <a:r>
              <a:rPr lang="nl-NL" altLang="nl-N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Wat bezielt iemand om zichzelf van het leven te beroven</a:t>
            </a:r>
            <a:b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https://youtu.be/p4A-S9TkTBY</a:t>
            </a:r>
            <a:r>
              <a:rPr lang="nl-NL" altLang="nl-N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GIETA\Mijn documenten\Mijn afbeeldingen\Zelfdoding zichtbaar en onzichtba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1515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endParaRPr lang="nl-NL" altLang="nl-NL" sz="2400"/>
          </a:p>
          <a:p>
            <a:pPr eaLnBrk="1" hangingPunct="1"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endParaRPr lang="nl-NL" altLang="nl-NL" sz="2400"/>
          </a:p>
          <a:p>
            <a:pPr eaLnBrk="1" hangingPunct="1">
              <a:buClr>
                <a:srgbClr val="FF0000"/>
              </a:buClr>
              <a:buSzPct val="70000"/>
              <a:buFont typeface="Wingdings" panose="05000000000000000000" pitchFamily="2" charset="2"/>
              <a:buNone/>
            </a:pPr>
            <a:endParaRPr lang="en-US" altLang="nl-NL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47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677" y="627888"/>
            <a:ext cx="8463111" cy="900336"/>
          </a:xfrm>
        </p:spPr>
        <p:txBody>
          <a:bodyPr>
            <a:no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SIGNALEN HERKENNEN EN SUÏCIDERISICO INSCHATTEN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Gedragsmatige signalen: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uit contacten terugtrekken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stiller dan vroeger en onwillig om zich te uiten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het weggeven van persoonlijke spullen 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neiging tot agressief, vijandig, onredelijk gedrag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verward, onlogisch of onredelijk praten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het lichaam en de kleding verwaarlozen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eetlust- en slaapstoornissen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neiging onverantwoorde risico’s te nemen</a:t>
            </a: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2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Een suïcidepoging dient altijd ernstig genomen te worden.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Vanaf het moment dat iemand een poging tot zelfdoding onderneemt, behoort suïcidaal gedrag tot het gedragsrepertoire van die persoon en is de drempel om dit gedrag te herhalen, verlaagd. 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Het is tevens belangrijk te weten dat men de medische ernst van de eerdere suïcidepoging niet mag laten meewegen in de beoordeling van het huidige suïciderisico. 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9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3F2D9ED-62D8-4946-A876-85476811162A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https://www.cbs.nl/nl-nl/nieuws/2019/26/minder-zelfdodingen-in-2018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470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6867" y="659305"/>
            <a:ext cx="6798734" cy="913463"/>
          </a:xfrm>
        </p:spPr>
        <p:txBody>
          <a:bodyPr>
            <a:noAutofit/>
          </a:bodyPr>
          <a:lstStyle/>
          <a:p>
            <a:b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SIGNALEN HERKENNEN EN SUÏCIDERISICO INSCHATTEN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Het gevaar dat iemand een zelfmoordpoging doet is groter als hij reeds eerder een poging tot suïcide ondernam </a:t>
            </a:r>
          </a:p>
          <a:p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Het is tevens van belang na te gaan of de persoon een suïcideplan heeft. </a:t>
            </a:r>
          </a:p>
          <a:p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Hoe meer uitgewerkt een dergelijk plan is, hoe groter de kans op suïcidaal gedrag. (kiezen van een middel, het maken van een testament, het treffen van voorbereidingen voor de begrafenis). </a:t>
            </a:r>
          </a:p>
          <a:p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Zeker bij ouderen moet het spreken over de eigen dood in dit kader geëvalueerd worden.</a:t>
            </a: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12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ndertitel 2"/>
          <p:cNvSpPr>
            <a:spLocks noGrp="1"/>
          </p:cNvSpPr>
          <p:nvPr>
            <p:ph idx="1"/>
          </p:nvPr>
        </p:nvSpPr>
        <p:spPr>
          <a:xfrm>
            <a:off x="323850" y="836613"/>
            <a:ext cx="8229600" cy="452596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maken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nl-NL" altLang="nl-NL" sz="2400" b="1" i="1" dirty="0">
                <a:solidFill>
                  <a:srgbClr val="318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doe je dat en wat vraag je dan</a:t>
            </a:r>
            <a:endParaRPr lang="nl-NL" altLang="nl-NL" sz="2400" b="1" i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nl-NL" altLang="nl-NL" sz="2400" b="1" i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nl-NL" altLang="nl-NL" sz="2400" b="1" i="1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368709" y="295173"/>
            <a:ext cx="8229600" cy="1143000"/>
          </a:xfrm>
        </p:spPr>
        <p:txBody>
          <a:bodyPr/>
          <a:lstStyle/>
          <a:p>
            <a:br>
              <a:rPr lang="nl-NL" altLang="nl-NL" sz="2800" b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800" b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Suïcidepreventie  Contact maken in de praktijk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>
          <a:xfrm>
            <a:off x="821147" y="1761511"/>
            <a:ext cx="7777162" cy="44973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heeft u gedachten een einde aan uw leven te maken?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heeft u plannen gemaakt om zelfmoord te plegen?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hoe vaak denkt u aan zelfdoding?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hoe intens denkt u aan zelfdoding? (als vluchtige gedachten, als obsessie, als nachtmerrie?)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hoeveel haast heeft u om uw plannen uit te voeren?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welke gedachten spelen in uw hoofd?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welke gedachten wilt u ontvluchten?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dirty="0">
                <a:latin typeface="Calibri" panose="020F0502020204030204" pitchFamily="34" charset="0"/>
                <a:cs typeface="Calibri" panose="020F0502020204030204" pitchFamily="34" charset="0"/>
              </a:rPr>
              <a:t>denkt u dat u dood beter af bent?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560542" y="554243"/>
            <a:ext cx="8229600" cy="1143000"/>
          </a:xfrm>
        </p:spPr>
        <p:txBody>
          <a:bodyPr/>
          <a:lstStyle/>
          <a:p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Suïcidepreventie in de praktijk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4294967295"/>
          </p:nvPr>
        </p:nvSpPr>
        <p:spPr>
          <a:xfrm>
            <a:off x="766917" y="1969217"/>
            <a:ext cx="7816850" cy="40481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buNone/>
            </a:pPr>
            <a:r>
              <a:rPr lang="nl-NL" alt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Contact is noodzakelijk om: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belangstelling en betrokkenheid te tonen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suïcidale patiënt te begrijpen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contact te komen met naasten van de patiënt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stress- en kwetsbaarheidsfactoren te inventariseren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veiligheid en continuïteit te organiseren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het beloop van het suïcidale gedrag te kunnen volgen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wilsbekwaamheid van de patiënt te beoordelen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nl-NL" alt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840659" y="635462"/>
            <a:ext cx="6364646" cy="855662"/>
          </a:xfrm>
        </p:spPr>
        <p:txBody>
          <a:bodyPr>
            <a:noAutofit/>
          </a:bodyPr>
          <a:lstStyle/>
          <a:p>
            <a:br>
              <a:rPr lang="nl-NL" altLang="nl-NL" sz="36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36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Houding van enorm belang 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4294967295"/>
          </p:nvPr>
        </p:nvSpPr>
        <p:spPr>
          <a:xfrm>
            <a:off x="708025" y="1828800"/>
            <a:ext cx="8435975" cy="41148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nl-NL" altLang="ja-JP" sz="3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Openheid is belangrijk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Begrip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Betrokken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Niet veroordelen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Luisteren, niet ‘Oplossen’.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nl-NL" altLang="ja-JP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 krijg je het ‘eerlijke verhaal’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ja-JP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nl-NL" alt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611560" y="439900"/>
            <a:ext cx="7848228" cy="1143000"/>
          </a:xfrm>
        </p:spPr>
        <p:txBody>
          <a:bodyPr/>
          <a:lstStyle/>
          <a:p>
            <a:r>
              <a:rPr lang="nl-NL" altLang="nl-NL" sz="2800" b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Gedachten plannen of pogingen en dan ?  </a:t>
            </a:r>
            <a:r>
              <a:rPr lang="nl-NL" altLang="nl-NL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er hulp </a:t>
            </a:r>
          </a:p>
        </p:txBody>
      </p:sp>
      <p:sp>
        <p:nvSpPr>
          <p:cNvPr id="21507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2588" cy="4525963"/>
          </a:xfrm>
        </p:spPr>
        <p:txBody>
          <a:bodyPr>
            <a:normAutofit/>
          </a:bodyPr>
          <a:lstStyle/>
          <a:p>
            <a:endParaRPr lang="nl-NL" altLang="nl-NL"/>
          </a:p>
          <a:p>
            <a:endParaRPr lang="nl-NL" altLang="nl-NL"/>
          </a:p>
          <a:p>
            <a:endParaRPr lang="nl-NL" altLang="nl-NL"/>
          </a:p>
        </p:txBody>
      </p:sp>
      <p:sp>
        <p:nvSpPr>
          <p:cNvPr id="21508" name="Rectangle 4"/>
          <p:cNvSpPr>
            <a:spLocks noGrp="1"/>
          </p:cNvSpPr>
          <p:nvPr>
            <p:ph sz="half" idx="2"/>
          </p:nvPr>
        </p:nvSpPr>
        <p:spPr>
          <a:xfrm>
            <a:off x="803787" y="2503591"/>
            <a:ext cx="7189839" cy="3513752"/>
          </a:xfrm>
        </p:spPr>
        <p:txBody>
          <a:bodyPr>
            <a:normAutofit/>
          </a:bodyPr>
          <a:lstStyle/>
          <a:p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Lentis, GGZ, Psychologen e.a. : behandeling</a:t>
            </a:r>
          </a:p>
          <a:p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Gesprekken en pillen </a:t>
            </a:r>
          </a:p>
          <a:p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Opname mogelijkheid</a:t>
            </a:r>
          </a:p>
          <a:p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Familie en naasten </a:t>
            </a:r>
          </a:p>
          <a:p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Filmpje 113:   </a:t>
            </a:r>
            <a:r>
              <a:rPr lang="nl-NL" altLang="nl-NL" b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Filmpje 113</a:t>
            </a:r>
            <a:endParaRPr lang="nl-NL" altLang="nl-NL" b="1" dirty="0">
              <a:solidFill>
                <a:srgbClr val="6325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b="1" dirty="0">
              <a:solidFill>
                <a:srgbClr val="6325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altLang="nl-NL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nl-NL" alt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9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81" y="1612677"/>
            <a:ext cx="2524125" cy="71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55405" y="825911"/>
            <a:ext cx="74921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2017 zijn 81 jongeren in de leeftijd van 10 tot en met 19 jaar door zelfdoding overleden.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Ten opzichte van 2016 is er sprake van een aanzienlijke stijging.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2016 ging het om 48 jongeren in deze leeftijdsgroep.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Volgens het CBS betreft het voornamelijk oudere tieners die zich van het leven beroven.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exacte cijfers per levensjaar zijn voor 2017 nog niet gepubliceerd (CBS, 2018). </a:t>
            </a:r>
          </a:p>
        </p:txBody>
      </p:sp>
    </p:spTree>
    <p:extLst>
      <p:ext uri="{BB962C8B-B14F-4D97-AF65-F5344CB8AC3E}">
        <p14:creationId xmlns:p14="http://schemas.microsoft.com/office/powerpoint/2010/main" val="147784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37419" y="658280"/>
            <a:ext cx="76249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Cijfers uit 2016 laten zien dat zelfdoding met de leeftijd toeneemt.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Onder de 10- tot 15-jarigen waren er in 2016 9 zelfdodingen, onder de 15- tot 20-jarigen 39 zelfdodingen.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De leeftijdsperiode waarin zelfdoding het meeste voorkomt onder jongeren is tussen de 20 en 25 jaar. In 2016 ging het daarbij om 73 jongeren (CBS, 2017). </a:t>
            </a:r>
          </a:p>
        </p:txBody>
      </p:sp>
    </p:spTree>
    <p:extLst>
      <p:ext uri="{BB962C8B-B14F-4D97-AF65-F5344CB8AC3E}">
        <p14:creationId xmlns:p14="http://schemas.microsoft.com/office/powerpoint/2010/main" val="107971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81664" y="1179872"/>
            <a:ext cx="78313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Zelfdoding komt onder jongens vaker voor dan bij meisjes.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2017 ging het om 50 jongens en 31 meisjes in de leeftijd van 10 tot en met 19 jaar.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jaar hebben 30 jongens en 18 meisjes zich van het leven beroofd.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Sinds 2000 was er sprake van een stijgende lijn in het aantal meisjes dat zich van het leven beroofden.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 de 15-20 jarigen zijn er ten opzichte van 2000 in  2014 drie keer zoveel meisjes overleden door zelfdoding.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2015 is er binnen deze leeftijdsgroep echter sprake van een daling van 25 meisjes in 2014 naar 20 meisjes in 2015.  In 2016 is dit aantal gelijk gebleven.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4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96413" y="1253614"/>
            <a:ext cx="76544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2017 maakten 1 917 mensen een einde aan hun leven, 23 meer dan in 2016.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Het aantal zelfdodingen onder mensen van 10 tot 20 jaar nam toe van 48 in 2016 tot 81 in 2017.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Binnen deze groep betreft het voornamelijk oudere tieners.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Onder personen ouder dan 60 jaar is het aantal zelfdodingen juist afgenomen.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Ruim vier op de tien zelfdodingen vinden plaats bij mensen van 40 tot 60 jaar.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Dit meldt het CBS op basis van nieuwe cijfers.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33DE19B-5CE1-4A5B-87F4-6F8C93AB9E10}"/>
              </a:ext>
            </a:extLst>
          </p:cNvPr>
          <p:cNvSpPr txBox="1"/>
          <p:nvPr/>
        </p:nvSpPr>
        <p:spPr>
          <a:xfrm>
            <a:off x="1285875" y="1466850"/>
            <a:ext cx="6743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In 2018 daalde het aantal zelfdodingen met bijna 5 procent tot 1 829, waarvan 1 176 mannen en 653 vrouwen.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Het aantal mannen dat een einde aan hun leven maakt, is al jaren ongeveer twee keer zo hoog als het aantal vrouwen. </a:t>
            </a:r>
          </a:p>
          <a:p>
            <a:endParaRPr lang="nl-NL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>
                <a:latin typeface="Calibri" panose="020F0502020204030204" pitchFamily="34" charset="0"/>
                <a:cs typeface="Calibri" panose="020F0502020204030204" pitchFamily="34" charset="0"/>
              </a:rPr>
              <a:t>Onder 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mannen waren er echter 10 procent minder zelfdodingen dan een jaar eerder, onder vrouwen nam het aantal iets toe.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3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22671" y="1094967"/>
            <a:ext cx="76986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Groningen is de provincie met relatief de meeste zelfdodingen.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In 2016 maakten daar per 100 duizend inwoners 14,7 personen een einde aan hun leven.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Het landelijke gemiddelde lag in 2016 op 11,1 mensen per 100 duizend inwoners.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Ook in Friesland en Limburg zijn de zelfdodingscijfers relatief hoog.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Zuid-Holland is de provincie met het relatief laagste aantal zelfdodingen.</a:t>
            </a:r>
          </a:p>
        </p:txBody>
      </p:sp>
    </p:spTree>
    <p:extLst>
      <p:ext uri="{BB962C8B-B14F-4D97-AF65-F5344CB8AC3E}">
        <p14:creationId xmlns:p14="http://schemas.microsoft.com/office/powerpoint/2010/main" val="125950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5" y="571500"/>
            <a:ext cx="7552710" cy="5715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053979396584F96D742685097871F" ma:contentTypeVersion="8" ma:contentTypeDescription="Een nieuw document maken." ma:contentTypeScope="" ma:versionID="9117dd2fcfe12350821822c933b29f2d">
  <xsd:schema xmlns:xsd="http://www.w3.org/2001/XMLSchema" xmlns:xs="http://www.w3.org/2001/XMLSchema" xmlns:p="http://schemas.microsoft.com/office/2006/metadata/properties" xmlns:ns2="657badc7-5b73-49fc-aaf6-044af47df739" xmlns:ns3="deb9f1bc-45b5-4a08-b62a-86e94b70de4f" targetNamespace="http://schemas.microsoft.com/office/2006/metadata/properties" ma:root="true" ma:fieldsID="445633536bd001d4c136f9a1eb50816c" ns2:_="" ns3:_="">
    <xsd:import namespace="657badc7-5b73-49fc-aaf6-044af47df739"/>
    <xsd:import namespace="deb9f1bc-45b5-4a08-b62a-86e94b70de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badc7-5b73-49fc-aaf6-044af47df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9f1bc-45b5-4a08-b62a-86e94b70de4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280781-0F84-4210-BCD6-7F641C95111E}">
  <ds:schemaRefs>
    <ds:schemaRef ds:uri="657badc7-5b73-49fc-aaf6-044af47df7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89384C-1092-4CA8-9C64-BFDF9CF02F1B}">
  <ds:schemaRefs>
    <ds:schemaRef ds:uri="657badc7-5b73-49fc-aaf6-044af47df739"/>
    <ds:schemaRef ds:uri="deb9f1bc-45b5-4a08-b62a-86e94b70de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E3483F8-CC93-4FC7-8D72-6C04C4E46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1051</Words>
  <Application>Microsoft Office PowerPoint</Application>
  <PresentationFormat>Diavoorstelling (4:3)</PresentationFormat>
  <Paragraphs>144</Paragraphs>
  <Slides>25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Wingdings</vt:lpstr>
      <vt:lpstr>Organisch</vt:lpstr>
      <vt:lpstr>            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Waarom kiezen mensen voor zelfmoord?</vt:lpstr>
      <vt:lpstr>Gevoelswereld</vt:lpstr>
      <vt:lpstr>Geheugenblokkade</vt:lpstr>
      <vt:lpstr>Suïcide-ideatie</vt:lpstr>
      <vt:lpstr>Zelfmoord voorkomen</vt:lpstr>
      <vt:lpstr>5 vooroordelen </vt:lpstr>
      <vt:lpstr>PowerPoint-presentatie</vt:lpstr>
      <vt:lpstr>PowerPoint-presentatie</vt:lpstr>
      <vt:lpstr>SIGNALEN HERKENNEN EN SUÏCIDERISICO INSCHATTEN </vt:lpstr>
      <vt:lpstr>  </vt:lpstr>
      <vt:lpstr> SIGNALEN HERKENNEN EN SUÏCIDERISICO INSCHATTEN </vt:lpstr>
      <vt:lpstr>PowerPoint-presentatie</vt:lpstr>
      <vt:lpstr> Suïcidepreventie  Contact maken in de praktijk</vt:lpstr>
      <vt:lpstr>Suïcidepreventie in de praktijk</vt:lpstr>
      <vt:lpstr> Houding van enorm belang </vt:lpstr>
      <vt:lpstr>Gedachten plannen of pogingen en dan ?  Is er hulp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zorgketen</dc:title>
  <dc:creator>Anna van Gemert</dc:creator>
  <cp:lastModifiedBy>Peter Haagsma</cp:lastModifiedBy>
  <cp:revision>11</cp:revision>
  <dcterms:modified xsi:type="dcterms:W3CDTF">2020-05-25T06:53:01Z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0x010100B80053979396584F96D742685097871F</vt:lpwstr>
  </property>
</Properties>
</file>